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3" r:id="rId4"/>
  </p:sldMasterIdLst>
  <p:notesMasterIdLst>
    <p:notesMasterId r:id="rId26"/>
  </p:notesMasterIdLst>
  <p:handoutMasterIdLst>
    <p:handoutMasterId r:id="rId27"/>
  </p:handoutMasterIdLst>
  <p:sldIdLst>
    <p:sldId id="280" r:id="rId5"/>
    <p:sldId id="281" r:id="rId6"/>
    <p:sldId id="282" r:id="rId7"/>
    <p:sldId id="283" r:id="rId8"/>
    <p:sldId id="284" r:id="rId9"/>
    <p:sldId id="584" r:id="rId10"/>
    <p:sldId id="585" r:id="rId11"/>
    <p:sldId id="289" r:id="rId12"/>
    <p:sldId id="587" r:id="rId13"/>
    <p:sldId id="285" r:id="rId14"/>
    <p:sldId id="588" r:id="rId15"/>
    <p:sldId id="589" r:id="rId16"/>
    <p:sldId id="590" r:id="rId17"/>
    <p:sldId id="564" r:id="rId18"/>
    <p:sldId id="591" r:id="rId19"/>
    <p:sldId id="592" r:id="rId20"/>
    <p:sldId id="593" r:id="rId21"/>
    <p:sldId id="594" r:id="rId22"/>
    <p:sldId id="595" r:id="rId23"/>
    <p:sldId id="596" r:id="rId24"/>
    <p:sldId id="598" r:id="rId25"/>
  </p:sldIdLst>
  <p:sldSz cx="9144000" cy="5143500" type="screen16x9"/>
  <p:notesSz cx="6858000" cy="9144000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266" autoAdjust="0"/>
    <p:restoredTop sz="77823"/>
  </p:normalViewPr>
  <p:slideViewPr>
    <p:cSldViewPr snapToGrid="0" snapToObjects="1" showGuides="1">
      <p:cViewPr varScale="1">
        <p:scale>
          <a:sx n="125" d="100"/>
          <a:sy n="125" d="100"/>
        </p:scale>
        <p:origin x="2344" y="16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50" d="100"/>
          <a:sy n="150" d="100"/>
        </p:scale>
        <p:origin x="6080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279B33-A94D-4C8C-88C2-619932967EF3}" type="datetimeFigureOut">
              <a:rPr lang="fr-CH" smtClean="0">
                <a:latin typeface="Arial" panose="020B0604020202020204" pitchFamily="34" charset="0"/>
              </a:rPr>
              <a:t>22.03.20</a:t>
            </a:fld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 dirty="0">
              <a:latin typeface="Arial" panose="020B0604020202020204" pitchFamily="34" charset="0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F4AF0-8439-436D-BEF0-52070F19E1B6}" type="slidenum">
              <a:rPr lang="fr-CH" smtClean="0">
                <a:latin typeface="Arial" panose="020B0604020202020204" pitchFamily="34" charset="0"/>
              </a:rPr>
              <a:t>‹#›</a:t>
            </a:fld>
            <a:endParaRPr lang="fr-CH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49056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F8103E42-5239-1A40-AD33-3EE7E9DDF5FD}" type="datetimeFigureOut">
              <a:rPr lang="fr-FR" smtClean="0"/>
              <a:pPr/>
              <a:t>22/03/2020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CF50783-AAED-1941-8BCC-9F6140F0A6B1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26742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4AB69-24D0-40DD-ACA2-D545CBDC289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862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74AB69-24D0-40DD-ACA2-D545CBDC289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086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01450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F50783-AAED-1941-8BCC-9F6140F0A6B1}" type="slidenum">
              <a:rPr lang="fr-FR" smtClean="0"/>
              <a:pPr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4395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53A4A8-FA1B-A94C-A22C-22ED672AB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E25C24-C4A0-7043-B6AA-35F795CDA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MT - 428 / METROLOGY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D71A4E-37E1-144D-8052-AAA86F765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Georg Fantner 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1C2C4B-7EEE-AA4F-A17B-9C3A5FFFD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6EF0145-BF3E-2240-B049-94DE4C209C9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6625" y="1563688"/>
            <a:ext cx="7642225" cy="3341687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062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E25C24-C4A0-7043-B6AA-35F795CDA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MT - 428 / METROLOGY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D71A4E-37E1-144D-8052-AAA86F765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Georg Fantner 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1C2C4B-7EEE-AA4F-A17B-9C3A5FFFD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6EF0145-BF3E-2240-B049-94DE4C209C9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6625" y="358816"/>
            <a:ext cx="7642225" cy="454656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9268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FF0F4-9896-144F-A7BB-B160DB1C8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699422-3B35-1C42-BA1F-B8DD19451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MT - 428 / METROLOGY</a:t>
            </a:r>
            <a:endParaRPr lang="fr-C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6B82C4-901C-984F-843F-37CF963FEE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Georg Fantner 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046110-BE20-9448-BFC5-0138A6BB8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43453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76C592-4F39-AE42-A598-138AC63FC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MT - 428 / METROLOGY</a:t>
            </a:r>
            <a:endParaRPr lang="fr-CH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171F9B-2635-F941-9095-97A7295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Georg Fantner </a:t>
            </a:r>
            <a:endParaRPr lang="fr-FR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90FA0F-3D87-F040-9A6A-D91847027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65F7A0E1-02F3-8743-A1C4-D7A19700A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5589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210561" y="152886"/>
            <a:ext cx="642097" cy="867867"/>
          </a:xfrm>
          <a:prstGeom prst="rect">
            <a:avLst/>
          </a:prstGeom>
          <a:solidFill>
            <a:srgbClr val="431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13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8477" y="152886"/>
            <a:ext cx="7556313" cy="837080"/>
          </a:xfrm>
        </p:spPr>
        <p:txBody>
          <a:bodyPr/>
          <a:lstStyle>
            <a:lvl1pPr>
              <a:defRPr>
                <a:solidFill>
                  <a:srgbClr val="431F7F"/>
                </a:solidFill>
              </a:defRPr>
            </a:lvl1pPr>
          </a:lstStyle>
          <a:p>
            <a:r>
              <a:rPr lang="fr-CH"/>
              <a:t>Click to edit Master title style</a:t>
            </a:r>
            <a:endParaRPr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474" y="1201899"/>
            <a:ext cx="8361364" cy="3392724"/>
          </a:xfrm>
        </p:spPr>
        <p:txBody>
          <a:bodyPr/>
          <a:lstStyle>
            <a:lvl1pPr>
              <a:buClr>
                <a:srgbClr val="431F7F"/>
              </a:buClr>
              <a:defRPr/>
            </a:lvl1pPr>
            <a:lvl2pPr>
              <a:buClr>
                <a:srgbClr val="8972D5"/>
              </a:buClr>
              <a:buFont typeface="Wingdings" charset="2"/>
              <a:buChar char=""/>
              <a:defRPr/>
            </a:lvl2pPr>
            <a:lvl3pPr>
              <a:buClr>
                <a:srgbClr val="5D41A2"/>
              </a:buClr>
              <a:buFont typeface="Lucida Grande"/>
              <a:buChar char="•"/>
              <a:defRPr/>
            </a:lvl3pPr>
          </a:lstStyle>
          <a:p>
            <a:pPr lvl="0"/>
            <a:r>
              <a:rPr lang="fr-CH"/>
              <a:t>Click to edit Master text styles</a:t>
            </a:r>
          </a:p>
          <a:p>
            <a:pPr lvl="1"/>
            <a:r>
              <a:rPr lang="fr-CH"/>
              <a:t>Second level</a:t>
            </a:r>
          </a:p>
          <a:p>
            <a:pPr lvl="2"/>
            <a:r>
              <a:rPr lang="fr-CH"/>
              <a:t>Third level</a:t>
            </a:r>
          </a:p>
          <a:p>
            <a:pPr lvl="3"/>
            <a:r>
              <a:rPr lang="fr-CH"/>
              <a:t>Fourth level</a:t>
            </a:r>
          </a:p>
          <a:p>
            <a:pPr lvl="4"/>
            <a:r>
              <a:rPr lang="fr-CH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A8EC-6CD5-9842-9C7C-1B927C938A2F}" type="datetime1">
              <a:rPr lang="en-US" smtClean="0"/>
              <a:t>3/22/20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068235" y="152886"/>
            <a:ext cx="91440" cy="867867"/>
          </a:xfrm>
          <a:prstGeom prst="rect">
            <a:avLst/>
          </a:prstGeom>
          <a:solidFill>
            <a:srgbClr val="8972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sz="1013"/>
          </a:p>
        </p:txBody>
      </p:sp>
      <p:sp>
        <p:nvSpPr>
          <p:cNvPr id="11" name="Rectangle 10"/>
          <p:cNvSpPr/>
          <p:nvPr/>
        </p:nvSpPr>
        <p:spPr>
          <a:xfrm flipV="1">
            <a:off x="498477" y="986479"/>
            <a:ext cx="7556313" cy="34289"/>
          </a:xfrm>
          <a:prstGeom prst="rect">
            <a:avLst/>
          </a:prstGeom>
          <a:gradFill>
            <a:gsLst>
              <a:gs pos="0">
                <a:srgbClr val="431F7F"/>
              </a:gs>
              <a:gs pos="100000">
                <a:schemeClr val="accent3">
                  <a:tint val="70000"/>
                  <a:shade val="100000"/>
                  <a:alpha val="100000"/>
                  <a:satMod val="200000"/>
                  <a:lumMod val="100000"/>
                </a:schemeClr>
              </a:gs>
            </a:gsLst>
          </a:gra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2" name="Content Placeholder 2"/>
          <p:cNvSpPr>
            <a:spLocks noGrp="1"/>
          </p:cNvSpPr>
          <p:nvPr/>
        </p:nvSpPr>
        <p:spPr>
          <a:xfrm>
            <a:off x="-3666592" y="-1662346"/>
            <a:ext cx="8361364" cy="339272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spcBef>
                <a:spcPts val="20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spcBef>
                <a:spcPts val="600"/>
              </a:spcBef>
              <a:buClr>
                <a:schemeClr val="accent1">
                  <a:lumMod val="60000"/>
                  <a:lumOff val="40000"/>
                </a:schemeClr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spcBef>
                <a:spcPts val="600"/>
              </a:spcBef>
              <a:buClr>
                <a:schemeClr val="accent1"/>
              </a:buClr>
              <a:buSzPct val="75000"/>
              <a:buFont typeface="Wingdings" pitchFamily="2" charset="2"/>
              <a:buChar char="n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fr-CH" sz="1500" dirty="0"/>
              <a:t>Click to edit Master text styles</a:t>
            </a:r>
          </a:p>
          <a:p>
            <a:pPr lvl="1"/>
            <a:r>
              <a:rPr lang="fr-CH" sz="1350" dirty="0"/>
              <a:t>Second level</a:t>
            </a:r>
          </a:p>
          <a:p>
            <a:pPr lvl="2"/>
            <a:r>
              <a:rPr lang="fr-CH" sz="1350" dirty="0"/>
              <a:t>Third level</a:t>
            </a:r>
          </a:p>
          <a:p>
            <a:pPr lvl="3"/>
            <a:r>
              <a:rPr lang="fr-CH" sz="1350" dirty="0"/>
              <a:t>Fourth level</a:t>
            </a:r>
          </a:p>
          <a:p>
            <a:pPr lvl="4"/>
            <a:r>
              <a:rPr lang="fr-CH" sz="1350" dirty="0"/>
              <a:t>Fifth level</a:t>
            </a:r>
            <a:endParaRPr sz="135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10550" y="152901"/>
            <a:ext cx="554038" cy="273844"/>
          </a:xfrm>
        </p:spPr>
        <p:txBody>
          <a:bodyPr/>
          <a:lstStyle/>
          <a:p>
            <a:fld id="{26B915C5-8994-7F4B-B687-462BDB264A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87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bg>
      <p:bgPr>
        <a:gradFill>
          <a:gsLst>
            <a:gs pos="68000">
              <a:schemeClr val="bg1">
                <a:lumMod val="75000"/>
                <a:lumOff val="25000"/>
              </a:schemeClr>
            </a:gs>
            <a:gs pos="100000">
              <a:schemeClr val="tx1">
                <a:lumMod val="6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680"/>
            <a:ext cx="9144000" cy="4348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67B90E-446C-6B40-A392-EA88746C68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715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304940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4875" y="1563688"/>
            <a:ext cx="7726363" cy="3386772"/>
          </a:xfrm>
          <a:prstGeom prst="rect">
            <a:avLst/>
          </a:prstGeom>
        </p:spPr>
        <p:txBody>
          <a:bodyPr vert="horz" lIns="180000" tIns="45720" rIns="91440" bIns="45720" rtlCol="0">
            <a:normAutofit/>
          </a:bodyPr>
          <a:lstStyle/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
Quatrième niveau
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-1221413" y="2778452"/>
            <a:ext cx="3341052" cy="911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>
                <a:solidFill>
                  <a:schemeClr val="accent1"/>
                </a:solidFill>
                <a:latin typeface="Arial" panose="020B0604020202020204" pitchFamily="34" charset="0"/>
              </a:defRPr>
            </a:lvl1pPr>
          </a:lstStyle>
          <a:p>
            <a:r>
              <a:rPr lang="fr-CH" dirty="0"/>
              <a:t>MT - 428 / METROLOGY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15989" y="1874064"/>
            <a:ext cx="3543260" cy="5127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>
                <a:solidFill>
                  <a:schemeClr val="tx1"/>
                </a:solidFill>
                <a:latin typeface="Arial" panose="020B0604020202020204" pitchFamily="34" charset="0"/>
              </a:defRPr>
            </a:lvl1pPr>
          </a:lstStyle>
          <a:p>
            <a:r>
              <a:rPr lang="fr-FR" dirty="0"/>
              <a:t>Georg Fantner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31238" y="195263"/>
            <a:ext cx="512762" cy="163552"/>
          </a:xfrm>
          <a:prstGeom prst="rect">
            <a:avLst/>
          </a:prstGeom>
        </p:spPr>
        <p:txBody>
          <a:bodyPr vert="horz" lIns="90000" tIns="0" rIns="90000" bIns="0" rtlCol="0" anchor="t"/>
          <a:lstStyle>
            <a:lvl1pPr algn="ctr">
              <a:defRPr sz="700" b="1">
                <a:solidFill>
                  <a:schemeClr val="tx1"/>
                </a:solidFill>
                <a:latin typeface="+mj-lt"/>
              </a:defRPr>
            </a:lvl1pPr>
          </a:lstStyle>
          <a:p>
            <a:fld id="{E1E1CD7C-2161-7D43-862E-CE4C333CD87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17E6E68-87EB-C34E-85D5-C26372DFEC99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0273" y="132334"/>
            <a:ext cx="653952" cy="283022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5D7A1C0-94CD-D94F-A99F-21847E542637}"/>
              </a:ext>
            </a:extLst>
          </p:cNvPr>
          <p:cNvSpPr/>
          <p:nvPr userDrawn="1"/>
        </p:nvSpPr>
        <p:spPr>
          <a:xfrm rot="16200000">
            <a:off x="430003" y="4897709"/>
            <a:ext cx="45719" cy="597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>
              <a:latin typeface="Arial" panose="020B0604020202020204" pitchFamily="34" charset="0"/>
            </a:endParaRPr>
          </a:p>
        </p:txBody>
      </p:sp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D3054320-6491-AA42-BC87-BDC044B04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788670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7917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84" r:id="rId2"/>
    <p:sldLayoutId id="2147483649" r:id="rId3"/>
    <p:sldLayoutId id="2147483650" r:id="rId4"/>
    <p:sldLayoutId id="2147483685" r:id="rId5"/>
    <p:sldLayoutId id="2147483686" r:id="rId6"/>
    <p:sldLayoutId id="2147483687" r:id="rId7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200" b="1" i="0" kern="1000" spc="-70" baseline="0">
          <a:solidFill>
            <a:schemeClr val="tx1"/>
          </a:solidFill>
          <a:latin typeface="Franklin Gothic Demi Cond" panose="020B0706030402020204" pitchFamily="34" charset="0"/>
          <a:ea typeface="Roboto Black" panose="02000000000000000000" pitchFamily="2" charset="0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Clr>
          <a:schemeClr val="accent1"/>
        </a:buClr>
        <a:buSzPct val="90000"/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SzPct val="90000"/>
        <a:buFont typeface="Wingdings" pitchFamily="2" charset="2"/>
        <a:buChar char="§"/>
        <a:defRPr sz="15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126">
          <p15:clr>
            <a:srgbClr val="F26B43"/>
          </p15:clr>
        </p15:guide>
        <p15:guide id="3" pos="5602">
          <p15:clr>
            <a:srgbClr val="F26B43"/>
          </p15:clr>
        </p15:guide>
        <p15:guide id="4" pos="2880">
          <p15:clr>
            <a:srgbClr val="F26B43"/>
          </p15:clr>
        </p15:guide>
        <p15:guide id="5" orient="horz" pos="123">
          <p15:clr>
            <a:srgbClr val="F26B43"/>
          </p15:clr>
        </p15:guide>
        <p15:guide id="6" orient="horz" pos="3117">
          <p15:clr>
            <a:srgbClr val="F26B43"/>
          </p15:clr>
        </p15:guide>
        <p15:guide id="7" pos="570">
          <p15:clr>
            <a:srgbClr val="F26B43"/>
          </p15:clr>
        </p15:guide>
        <p15:guide id="8" pos="1155">
          <p15:clr>
            <a:srgbClr val="F26B43"/>
          </p15:clr>
        </p15:guide>
        <p15:guide id="9" pos="1728">
          <p15:clr>
            <a:srgbClr val="F26B43"/>
          </p15:clr>
        </p15:guide>
        <p15:guide id="10" pos="2304">
          <p15:clr>
            <a:srgbClr val="F26B43"/>
          </p15:clr>
        </p15:guide>
        <p15:guide id="11" pos="3456">
          <p15:clr>
            <a:srgbClr val="F26B43"/>
          </p15:clr>
        </p15:guide>
        <p15:guide id="12" pos="4035">
          <p15:clr>
            <a:srgbClr val="F26B43"/>
          </p15:clr>
        </p15:guide>
        <p15:guide id="13" pos="4608">
          <p15:clr>
            <a:srgbClr val="F26B43"/>
          </p15:clr>
        </p15:guide>
        <p15:guide id="14" pos="5180">
          <p15:clr>
            <a:srgbClr val="F26B43"/>
          </p15:clr>
        </p15:guide>
        <p15:guide id="15" orient="horz" pos="490">
          <p15:clr>
            <a:srgbClr val="F26B43"/>
          </p15:clr>
        </p15:guide>
        <p15:guide id="16" orient="horz" pos="985">
          <p15:clr>
            <a:srgbClr val="F26B43"/>
          </p15:clr>
        </p15:guide>
        <p15:guide id="17" orient="horz" pos="1475">
          <p15:clr>
            <a:srgbClr val="F26B43"/>
          </p15:clr>
        </p15:guide>
        <p15:guide id="18" orient="horz" pos="1962">
          <p15:clr>
            <a:srgbClr val="F26B43"/>
          </p15:clr>
        </p15:guide>
        <p15:guide id="19" orient="horz" pos="2458">
          <p15:clr>
            <a:srgbClr val="F26B43"/>
          </p15:clr>
        </p15:guide>
        <p15:guide id="20" orient="horz" pos="2950">
          <p15:clr>
            <a:srgbClr val="F26B43"/>
          </p15:clr>
        </p15:guide>
        <p15:guide id="21" pos="5437">
          <p15:clr>
            <a:srgbClr val="F26B43"/>
          </p15:clr>
        </p15:guide>
        <p15:guide id="22" orient="horz">
          <p15:clr>
            <a:srgbClr val="F26B43"/>
          </p15:clr>
        </p15:guide>
        <p15:guide id="23" pos="5760">
          <p15:clr>
            <a:srgbClr val="F26B43"/>
          </p15:clr>
        </p15:guide>
        <p15:guide id="24" orient="horz" pos="3240">
          <p15:clr>
            <a:srgbClr val="F26B43"/>
          </p15:clr>
        </p15:guide>
        <p15:guide id="2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user/iBioEducation/playlists?view=1&amp;shelf_id=2&amp;sort=dd" TargetMode="External"/><Relationship Id="rId2" Type="http://schemas.openxmlformats.org/officeDocument/2006/relationships/hyperlink" Target="https://www.microscopyu.com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12.tiff"/><Relationship Id="rId7" Type="http://schemas.openxmlformats.org/officeDocument/2006/relationships/image" Target="../media/image1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10" Type="http://schemas.openxmlformats.org/officeDocument/2006/relationships/image" Target="../media/image18.tiff"/><Relationship Id="rId4" Type="http://schemas.openxmlformats.org/officeDocument/2006/relationships/image" Target="../media/image13.tiff"/><Relationship Id="rId9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77DBC2D-DA42-E24C-A1C0-C39070180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MT - 428 / METROLOGY</a:t>
            </a:r>
            <a:endParaRPr lang="fr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0BB908-265B-0849-9979-58FA1FD4F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Georg Fantner 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8ED297-C924-AF44-939C-AE186C08E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</a:t>
            </a:fld>
            <a:endParaRPr lang="fr-FR" dirty="0"/>
          </a:p>
        </p:txBody>
      </p:sp>
      <p:pic>
        <p:nvPicPr>
          <p:cNvPr id="9" name="Content Placeholder 8" descr="A picture containing animal&#10;&#10;Description automatically generated">
            <a:extLst>
              <a:ext uri="{FF2B5EF4-FFF2-40B4-BE49-F238E27FC236}">
                <a16:creationId xmlns:a16="http://schemas.microsoft.com/office/drawing/2014/main" id="{B2EC4ED8-C457-3E43-B955-4151516244D9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l="9604" t="560" r="5559" b="3812"/>
          <a:stretch/>
        </p:blipFill>
        <p:spPr>
          <a:xfrm>
            <a:off x="-6651" y="-45396"/>
            <a:ext cx="9202531" cy="5239966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ACBC86F-EA6E-0041-B671-3CCCBBF79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bg1"/>
                </a:solidFill>
              </a:rPr>
              <a:t>Super resolution techniques</a:t>
            </a:r>
          </a:p>
        </p:txBody>
      </p:sp>
    </p:spTree>
    <p:extLst>
      <p:ext uri="{BB962C8B-B14F-4D97-AF65-F5344CB8AC3E}">
        <p14:creationId xmlns:p14="http://schemas.microsoft.com/office/powerpoint/2010/main" val="2840629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143000" y="90622"/>
            <a:ext cx="1560364" cy="225126"/>
          </a:xfrm>
          <a:prstGeom prst="rect">
            <a:avLst/>
          </a:prstGeom>
        </p:spPr>
        <p:txBody>
          <a:bodyPr vert="horz" wrap="none" lIns="68580" tIns="34290" rIns="68580" bIns="34290" rtlCol="0" anchor="ctr">
            <a:spAutoFit/>
          </a:bodyPr>
          <a:lstStyle/>
          <a:p>
            <a:r>
              <a:rPr lang="en-US" sz="1013" dirty="0">
                <a:solidFill>
                  <a:schemeClr val="bg1"/>
                </a:solidFill>
              </a:rPr>
              <a:t>Projected pattern : zoom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417" y="2841252"/>
            <a:ext cx="6322219" cy="21788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4235" y="561205"/>
            <a:ext cx="6293644" cy="21788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930682" y="3666307"/>
            <a:ext cx="850106" cy="225126"/>
          </a:xfrm>
          <a:prstGeom prst="rect">
            <a:avLst/>
          </a:prstGeom>
        </p:spPr>
        <p:txBody>
          <a:bodyPr vert="horz" wrap="square" lIns="68580" tIns="34290" rIns="68580" bIns="34290" rtlCol="0" anchor="ctr">
            <a:spAutoFit/>
          </a:bodyPr>
          <a:lstStyle/>
          <a:p>
            <a:r>
              <a:rPr lang="en-US" sz="1013" dirty="0">
                <a:solidFill>
                  <a:schemeClr val="bg1">
                    <a:lumMod val="50000"/>
                  </a:schemeClr>
                </a:solidFill>
              </a:rPr>
              <a:t>FFT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5CE79-DFA9-4D9C-B775-D72E23C36B89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490DCD-9316-1A4F-BA21-99D680C84B45}"/>
              </a:ext>
            </a:extLst>
          </p:cNvPr>
          <p:cNvSpPr txBox="1"/>
          <p:nvPr/>
        </p:nvSpPr>
        <p:spPr>
          <a:xfrm rot="16200000">
            <a:off x="793114" y="1639642"/>
            <a:ext cx="105028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Real space</a:t>
            </a:r>
          </a:p>
        </p:txBody>
      </p:sp>
    </p:spTree>
    <p:extLst>
      <p:ext uri="{BB962C8B-B14F-4D97-AF65-F5344CB8AC3E}">
        <p14:creationId xmlns:p14="http://schemas.microsoft.com/office/powerpoint/2010/main" val="40089126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5AAFC78-956D-1044-9F5B-0557F6BDB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MT - 428 / METROLOGY</a:t>
            </a:r>
            <a:endParaRPr lang="fr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7512CC-F63C-DC46-BA10-9C4701788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Georg Fantner 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EE562A-E672-1349-9EE6-EA661A296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11</a:t>
            </a:fld>
            <a:endParaRPr lang="fr-F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F216D6A-1298-E241-96B6-89EE0B7B4D2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B5BA57C-F821-D247-9C7C-1DD5B35C2C1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l="2112" t="351" r="2112" b="351"/>
          <a:stretch/>
        </p:blipFill>
        <p:spPr>
          <a:xfrm>
            <a:off x="1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28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57C1DF5-F917-6A4F-B9C3-7A612BD39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4638"/>
            <a:ext cx="4481614" cy="993775"/>
          </a:xfrm>
        </p:spPr>
        <p:txBody>
          <a:bodyPr/>
          <a:lstStyle/>
          <a:p>
            <a:r>
              <a:rPr lang="en-GB" dirty="0"/>
              <a:t>Single molecule localization microscopy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BFFD4C-DBCF-EB4C-B375-25C199783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MT - 428 / METROLOGY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691A5BC-9FCF-FD40-905D-86B19D6B0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Georg Fantner 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23E2BD-8059-D94F-9BCE-5597F93B5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12</a:t>
            </a:fld>
            <a:endParaRPr lang="fr-FR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0F2043E-5DE3-364A-8FA3-6E4B07CD167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6625" y="1563688"/>
            <a:ext cx="4024481" cy="3341687"/>
          </a:xfrm>
        </p:spPr>
        <p:txBody>
          <a:bodyPr/>
          <a:lstStyle/>
          <a:p>
            <a:r>
              <a:rPr lang="en-GB" dirty="0"/>
              <a:t>Basic principle: Separate spatially overlapping light sources in time</a:t>
            </a:r>
          </a:p>
        </p:txBody>
      </p:sp>
      <p:pic>
        <p:nvPicPr>
          <p:cNvPr id="8" name="STORM over the Eiffel Tower - raw movie.mov" descr="STORM over the Eiffel Tower - raw movie.mov">
            <a:hlinkClick r:id="" action="ppaction://media"/>
            <a:extLst>
              <a:ext uri="{FF2B5EF4-FFF2-40B4-BE49-F238E27FC236}">
                <a16:creationId xmlns:a16="http://schemas.microsoft.com/office/drawing/2014/main" id="{745264D2-5F48-B341-9FB5-01B551BFCF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44741" y="0"/>
            <a:ext cx="385762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288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D32561-70AC-E24B-8A5A-160402EF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MT - 428 / METROLOGY</a:t>
            </a:r>
            <a:endParaRPr lang="fr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2444EB-DBE7-B94F-A7A3-CDE3A88299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Georg Fantner 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4014D5-D1E4-7C48-B1B3-37EF998D2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13</a:t>
            </a:fld>
            <a:endParaRPr lang="fr-F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28C1D3D-E6BB-2649-AA8B-135F136CA65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If you plot the centre of each light source as a dot, and sum them all up, you can reconstruct a super resolved image.</a:t>
            </a:r>
          </a:p>
        </p:txBody>
      </p:sp>
      <p:pic>
        <p:nvPicPr>
          <p:cNvPr id="6" name="STORM over the Eiffel Tower - analysed movie.mov" descr="STORM over the Eiffel Tower - analysed movie.mov">
            <a:hlinkClick r:id="" action="ppaction://media"/>
            <a:extLst>
              <a:ext uri="{FF2B5EF4-FFF2-40B4-BE49-F238E27FC236}">
                <a16:creationId xmlns:a16="http://schemas.microsoft.com/office/drawing/2014/main" id="{48FD7E50-53B2-0C47-B187-91DE8C411E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57263" y="1321588"/>
            <a:ext cx="7989651" cy="313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302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B915C5-8994-7F4B-B687-462BDB264A01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138237" y="530225"/>
            <a:ext cx="7239000" cy="4203700"/>
          </a:xfrm>
        </p:spPr>
      </p:pic>
      <p:sp>
        <p:nvSpPr>
          <p:cNvPr id="6" name="TextBox 5"/>
          <p:cNvSpPr txBox="1"/>
          <p:nvPr/>
        </p:nvSpPr>
        <p:spPr>
          <a:xfrm>
            <a:off x="2030870" y="4848571"/>
            <a:ext cx="4211409" cy="248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13" dirty="0"/>
              <a:t>http://bme240.eng.uci.edu/students/08s/</a:t>
            </a:r>
            <a:r>
              <a:rPr lang="en-US" sz="1013" dirty="0" err="1"/>
              <a:t>mkotlarc</a:t>
            </a:r>
            <a:r>
              <a:rPr lang="en-US" sz="1013" dirty="0"/>
              <a:t>/images/PALM2.JPG</a:t>
            </a:r>
          </a:p>
        </p:txBody>
      </p:sp>
    </p:spTree>
    <p:extLst>
      <p:ext uri="{BB962C8B-B14F-4D97-AF65-F5344CB8AC3E}">
        <p14:creationId xmlns:p14="http://schemas.microsoft.com/office/powerpoint/2010/main" val="808460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5377B40-D822-974E-B129-BB8819B4C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How to make fluorophores blink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7CCAFAA-100A-1440-9BB4-72D5371E8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MT - 428 / METROLOGY</a:t>
            </a:r>
            <a:endParaRPr lang="fr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DF30F7-8D05-5D48-AA79-0AD6F36ECF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Georg Fantner 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CF7F8-4D3A-B541-94B1-0D0A400C0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15</a:t>
            </a:fld>
            <a:endParaRPr lang="fr-FR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8E17231-B92E-E34A-B26E-DF2E3794CD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GB" dirty="0"/>
              <a:t>Fluorophores can be made to occupy a non-emitting “dark” state. From this state, a small number of molecules are returned to the emitting state at any given time, where thy can be excited and emit photons that can be detected.</a:t>
            </a:r>
          </a:p>
          <a:p>
            <a:r>
              <a:rPr lang="en-GB" dirty="0"/>
              <a:t>Stochastic Optical Reconstruction Microscopy (STORM) uses stochastic photosetting of organic dyes. For STORM one only needs one wavelength.</a:t>
            </a:r>
          </a:p>
          <a:p>
            <a:r>
              <a:rPr lang="en-GB" dirty="0"/>
              <a:t>Photoactivation Localization Microscopy (PALM) uses photoactivatable fluorescent proteins (PS-FPs) such as photoactivatable GFP. The emission intensity can be tuned using light of particular wavelengths. These PA-FPs are initially in a dark state. Using a flash of light of appropriate wave length, a small subset of PA-FPs is moved into the dark state where it can be excited with an excitation wavelength after which it emits at the emission wavelength.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0174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4C217A4-44E2-1748-8F11-FE88975D93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89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DEFB781C-FAFD-6246-B8BB-547C2ECC8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fr-CH"/>
              <a:t>MT - 428 / METROLOGY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F59E25-4FEA-7C4A-B9A5-158CB4EA0D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fr-FR"/>
              <a:t>Georg Fantner 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C5B2ECD1-6C36-4B46-B2B5-72E23EA0E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1E1CD7C-2161-7D43-862E-CE4C333CD873}" type="slidenum">
              <a:rPr lang="fr-FR" smtClean="0"/>
              <a:pPr>
                <a:spcAft>
                  <a:spcPts val="600"/>
                </a:spcAft>
              </a:pPr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42460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025B6BAF-ADFF-4541-98CF-F62C49DDC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STimmulated</a:t>
            </a:r>
            <a:r>
              <a:rPr lang="en-GB" dirty="0"/>
              <a:t> Depletion </a:t>
            </a:r>
            <a:r>
              <a:rPr lang="en-GB" dirty="0" err="1"/>
              <a:t>Emmission</a:t>
            </a:r>
            <a:r>
              <a:rPr lang="en-GB" dirty="0"/>
              <a:t> microscopy (STED)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938799-E305-5E40-8FD8-68CF38761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MT - 428 / METROLOGY</a:t>
            </a:r>
            <a:endParaRPr lang="fr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750EFB-4259-D54C-9E39-3FFDA8C0C9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Georg Fantner 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D77446-5DFD-5B4F-9AD7-5A109C112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17</a:t>
            </a:fld>
            <a:endParaRPr lang="fr-FR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1506BD2-D23F-3D44-B88B-BD52FABF8B2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6625" y="1563689"/>
            <a:ext cx="7642225" cy="1568618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Confocal microscopy: In scanning confocal, only one pixel at a time is illuminated. The beam is raster scanned over the sample and the image is reconstructed digitally. The resolution is limited by the size of the illumination spot.</a:t>
            </a:r>
          </a:p>
          <a:p>
            <a:r>
              <a:rPr lang="en-GB" dirty="0"/>
              <a:t>STED is a scanning confocal microscopy technique, where the size of the emitting area of the spot is reduced by depleting fluorescence in specific regions of the sample while leaving a centre focal spot active to emit fluorescence.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ED192C-AE33-B140-9C5D-5C0E23950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6098" y="3132307"/>
            <a:ext cx="5236132" cy="17051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C086F2-59E5-284E-A4DD-693A9DE328BD}"/>
              </a:ext>
            </a:extLst>
          </p:cNvPr>
          <p:cNvSpPr txBox="1"/>
          <p:nvPr/>
        </p:nvSpPr>
        <p:spPr>
          <a:xfrm>
            <a:off x="2282757" y="2934132"/>
            <a:ext cx="130997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Excitation spot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6D1006-0558-DC49-B09B-03E7F14B74C7}"/>
              </a:ext>
            </a:extLst>
          </p:cNvPr>
          <p:cNvSpPr txBox="1"/>
          <p:nvPr/>
        </p:nvSpPr>
        <p:spPr>
          <a:xfrm>
            <a:off x="3937374" y="2934132"/>
            <a:ext cx="156966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De-excitation spot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729A98-6927-1648-84CA-C230EC75FB14}"/>
              </a:ext>
            </a:extLst>
          </p:cNvPr>
          <p:cNvSpPr txBox="1"/>
          <p:nvPr/>
        </p:nvSpPr>
        <p:spPr>
          <a:xfrm>
            <a:off x="5612244" y="2813954"/>
            <a:ext cx="15696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Remaining fluorescence area</a:t>
            </a:r>
          </a:p>
        </p:txBody>
      </p:sp>
    </p:spTree>
    <p:extLst>
      <p:ext uri="{BB962C8B-B14F-4D97-AF65-F5344CB8AC3E}">
        <p14:creationId xmlns:p14="http://schemas.microsoft.com/office/powerpoint/2010/main" val="247249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3575F6-58EA-A543-AB54-2D667CB79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MT - 428 / METROLOGY</a:t>
            </a:r>
            <a:endParaRPr lang="fr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D047C9-F30F-7143-B54B-D3F203EEF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Georg Fantner 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6286B-D5DB-FB4A-A0ED-5CA4FE191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18</a:t>
            </a:fld>
            <a:endParaRPr lang="fr-F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AF265D0-82F1-874A-82B5-A736C1A73CB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6626" y="358816"/>
            <a:ext cx="4244974" cy="4546560"/>
          </a:xfrm>
        </p:spPr>
        <p:txBody>
          <a:bodyPr/>
          <a:lstStyle/>
          <a:p>
            <a:r>
              <a:rPr lang="en-GB" dirty="0"/>
              <a:t>When scanning the STED beam, only the fluorophores inside the excitation spot are excited.</a:t>
            </a:r>
          </a:p>
          <a:p>
            <a:r>
              <a:rPr lang="en-GB" dirty="0"/>
              <a:t>Those fluorophores that also are inside the STED doughnut are stimulated to emit. This emission occurs at a wavelength red-shifted from the normal fluorescence. These red shifted photons can be filtered out from the detected signal.</a:t>
            </a:r>
          </a:p>
          <a:p>
            <a:r>
              <a:rPr lang="en-GB" dirty="0"/>
              <a:t>Only the fluorophores that fall inside the excitation beam, but NOT in the STED doughnut are used for image reconstruction.</a:t>
            </a:r>
          </a:p>
        </p:txBody>
      </p:sp>
      <p:pic>
        <p:nvPicPr>
          <p:cNvPr id="7" name="Picture 6" descr="A close up of a device&#10;&#10;Description automatically generated">
            <a:extLst>
              <a:ext uri="{FF2B5EF4-FFF2-40B4-BE49-F238E27FC236}">
                <a16:creationId xmlns:a16="http://schemas.microsoft.com/office/drawing/2014/main" id="{9457ACE5-55B1-1F4A-ADC5-AE0485265C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4492" y="60346"/>
            <a:ext cx="3146746" cy="47840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3E4100A-D43C-9C49-90E4-97D6F3629134}"/>
              </a:ext>
            </a:extLst>
          </p:cNvPr>
          <p:cNvSpPr txBox="1"/>
          <p:nvPr/>
        </p:nvSpPr>
        <p:spPr>
          <a:xfrm>
            <a:off x="5616102" y="4798196"/>
            <a:ext cx="357020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900" dirty="0" err="1"/>
              <a:t>Vicidomini</a:t>
            </a:r>
            <a:r>
              <a:rPr lang="en-GB" sz="900" dirty="0"/>
              <a:t> et al. Nature Methods volume 15, pages173–182(2018)</a:t>
            </a:r>
          </a:p>
        </p:txBody>
      </p:sp>
    </p:spTree>
    <p:extLst>
      <p:ext uri="{BB962C8B-B14F-4D97-AF65-F5344CB8AC3E}">
        <p14:creationId xmlns:p14="http://schemas.microsoft.com/office/powerpoint/2010/main" val="21415526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F2FAF73-60B2-E84C-80E6-0C323C36CEFC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 rotWithShape="1">
          <a:blip r:embed="rId2"/>
          <a:srcRect t="19482" b="9315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7014CFDE-4070-D240-BE45-309ED0945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fr-CH"/>
              <a:t>MT - 428 / METROLOGY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98AB3B-1B21-7148-8AE4-3F54F0156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fr-FR"/>
              <a:t>Georg Fantner 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97426660-E9AC-D342-A205-4E6ED6954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E1E1CD7C-2161-7D43-862E-CE4C333CD873}" type="slidenum">
              <a:rPr lang="fr-FR" smtClean="0"/>
              <a:pPr>
                <a:spcAft>
                  <a:spcPts val="600"/>
                </a:spcAft>
              </a:pPr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9786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0A75C6D-AC47-2F4D-AB52-2369BA138B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Wavelength nature of light reduces resolution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D92FB5-74EC-4E40-911C-18D3D978A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MT - 428 / METROLOGY</a:t>
            </a:r>
            <a:endParaRPr lang="fr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4B4078-07CC-BF46-85C9-846794586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Georg Fantner 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86E571-6C17-4540-8E7F-C34575215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</a:t>
            </a:fld>
            <a:endParaRPr lang="fr-FR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D6B345F9-DCCA-D341-B4AA-C9C20B8B9F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6625" y="1563688"/>
            <a:ext cx="3680771" cy="3341687"/>
          </a:xfrm>
        </p:spPr>
        <p:txBody>
          <a:bodyPr/>
          <a:lstStyle/>
          <a:p>
            <a:r>
              <a:rPr lang="en-GB" dirty="0"/>
              <a:t>Point sources are transformed by the microscope into an image that does has a finite diameter.</a:t>
            </a:r>
          </a:p>
          <a:p>
            <a:r>
              <a:rPr lang="en-GB" dirty="0"/>
              <a:t>The smaller the NA of the microscope is, the larger the spot is</a:t>
            </a:r>
          </a:p>
          <a:p>
            <a:r>
              <a:rPr lang="en-GB" dirty="0"/>
              <a:t>The transformation of a point source into a finite spot is called the point spread function. </a:t>
            </a:r>
          </a:p>
        </p:txBody>
      </p:sp>
      <p:pic>
        <p:nvPicPr>
          <p:cNvPr id="14" name="Picture 13" descr="A picture containing umbrella&#10;&#10;Description automatically generated">
            <a:extLst>
              <a:ext uri="{FF2B5EF4-FFF2-40B4-BE49-F238E27FC236}">
                <a16:creationId xmlns:a16="http://schemas.microsoft.com/office/drawing/2014/main" id="{F48539F6-B1B7-8745-B58D-2E22A26F3E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2705" y="1129547"/>
            <a:ext cx="3502645" cy="361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3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DB32737-4212-D14F-9999-D747BD6CED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B0D674-2720-5441-8822-CD85B104C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MT - 428 / METROLOGY</a:t>
            </a:r>
            <a:endParaRPr lang="fr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E08257-3C33-2149-B806-56918A113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Georg Fantner 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5CA09E-9A87-9D44-88A5-6CC8E1C409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20</a:t>
            </a:fld>
            <a:endParaRPr lang="fr-FR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96B62A2-5D6C-7046-A101-2AA1175DE3A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Microscopes are imaging systems based on lenses, filters, apertures. Dichroic beam splitters and phase elements. Many different microscopy methods are possible depending how these elements are combined.</a:t>
            </a:r>
          </a:p>
          <a:p>
            <a:r>
              <a:rPr lang="en-GB" dirty="0"/>
              <a:t>In traditional imaging systems, the maximum obtainable resolution is determined by the diffraction limit. It depends on the wavelength, the numerical aperture, and the medium that the object is imaged in.</a:t>
            </a:r>
          </a:p>
          <a:p>
            <a:r>
              <a:rPr lang="en-GB" dirty="0"/>
              <a:t>Super resolution microscopy techniques are advanced microscopy techniques that overcome the diffraction barrier. The microscopes however do no longer create a “real image”. The image is reconstructed in a computer. </a:t>
            </a: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66147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207D047-DA0B-A046-B14D-1FD02F9DA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Useful resources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0BB1655-3067-7547-AD0C-1F761D3F6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MT - 428 / METROLOGY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5C332D-B9FE-5C49-8057-AF87677F6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Georg Fantner 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621775-5A2A-9C48-8AFE-16C71C35E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21</a:t>
            </a:fld>
            <a:endParaRPr lang="fr-F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4CB3FA-640D-0448-ADD9-7A32F8AB1F2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 err="1"/>
              <a:t>MicroscopyU</a:t>
            </a:r>
            <a:r>
              <a:rPr lang="en-GB" dirty="0"/>
              <a:t>: </a:t>
            </a:r>
            <a:r>
              <a:rPr lang="en-GB" dirty="0">
                <a:hlinkClick r:id="rId2"/>
              </a:rPr>
              <a:t>https://www.microscopyu.com</a:t>
            </a:r>
            <a:endParaRPr lang="en-GB" dirty="0"/>
          </a:p>
          <a:p>
            <a:r>
              <a:rPr lang="en-GB" dirty="0" err="1"/>
              <a:t>iBiologyEducation</a:t>
            </a:r>
            <a:r>
              <a:rPr lang="en-GB" dirty="0"/>
              <a:t>: </a:t>
            </a:r>
            <a:r>
              <a:rPr lang="en-GB" dirty="0">
                <a:hlinkClick r:id="rId3"/>
              </a:rPr>
              <a:t>https://www.youtube.com/user/iBioEducation/playlists?view=1&amp;shelf_id=2&amp;sort=dd</a:t>
            </a:r>
            <a:endParaRPr lang="en-GB" dirty="0"/>
          </a:p>
          <a:p>
            <a:r>
              <a:rPr lang="en-GB" b="1" dirty="0"/>
              <a:t>“An introduction to optical super-resolution microscopy for the adventurous biologist” </a:t>
            </a:r>
            <a:r>
              <a:rPr lang="en-GB" dirty="0"/>
              <a:t>J </a:t>
            </a:r>
            <a:r>
              <a:rPr lang="en-GB" dirty="0" err="1"/>
              <a:t>Vangindertael</a:t>
            </a:r>
            <a:r>
              <a:rPr lang="en-GB" dirty="0"/>
              <a:t> </a:t>
            </a:r>
            <a:r>
              <a:rPr lang="en-GB" i="1" dirty="0"/>
              <a:t>et al </a:t>
            </a:r>
            <a:r>
              <a:rPr lang="en-GB" dirty="0"/>
              <a:t>2018 </a:t>
            </a:r>
            <a:r>
              <a:rPr lang="en-GB" i="1" dirty="0"/>
              <a:t>Methods Appl. </a:t>
            </a:r>
            <a:r>
              <a:rPr lang="en-GB" i="1" dirty="0" err="1"/>
              <a:t>Fluoresc</a:t>
            </a:r>
            <a:r>
              <a:rPr lang="en-GB" i="1" dirty="0"/>
              <a:t>. </a:t>
            </a:r>
            <a:r>
              <a:rPr lang="en-GB" b="1" dirty="0"/>
              <a:t>6 </a:t>
            </a:r>
            <a:r>
              <a:rPr lang="en-GB" dirty="0"/>
              <a:t>022003, https://</a:t>
            </a:r>
            <a:r>
              <a:rPr lang="en-GB" dirty="0" err="1"/>
              <a:t>doi.org</a:t>
            </a:r>
            <a:r>
              <a:rPr lang="en-GB" dirty="0"/>
              <a:t>/10.1088/2050-6120/aaae0c </a:t>
            </a:r>
          </a:p>
          <a:p>
            <a:endParaRPr lang="en-GB" dirty="0"/>
          </a:p>
          <a:p>
            <a:endParaRPr lang="en-GB" b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332823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3D5F4C3-6621-BE43-9FED-98F73F4ED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MT - 428 / METROLOGY</a:t>
            </a:r>
            <a:endParaRPr lang="fr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FB2470-72C8-C646-A890-2AB90EDB7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Georg Fantner 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EC5A10-A5F3-2944-95ED-E75B9A7A1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3</a:t>
            </a:fld>
            <a:endParaRPr lang="fr-FR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EFB76A17-DC57-BA40-8C29-1FDC123B4BA0}"/>
                  </a:ext>
                </a:extLst>
              </p:cNvPr>
              <p:cNvSpPr>
                <a:spLocks noGrp="1"/>
              </p:cNvSpPr>
              <p:nvPr>
                <p:ph sz="quarter" idx="13"/>
              </p:nvPr>
            </p:nvSpPr>
            <p:spPr>
              <a:xfrm>
                <a:off x="936626" y="358816"/>
                <a:ext cx="7694612" cy="4546560"/>
              </a:xfrm>
            </p:spPr>
            <p:txBody>
              <a:bodyPr/>
              <a:lstStyle/>
              <a:p>
                <a:r>
                  <a:rPr lang="en-GB" dirty="0"/>
                  <a:t>The point spread function has dimensions in X,Y, and Z</a:t>
                </a:r>
              </a:p>
              <a:p>
                <a:r>
                  <a:rPr lang="en-GB" dirty="0"/>
                  <a:t>It determines how close point sources can be together to still be able to resolve them as two separate identities</a:t>
                </a:r>
              </a:p>
              <a:p>
                <a:r>
                  <a:rPr lang="en-GB" dirty="0"/>
                  <a:t>The resolution can be approximated by: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𝐴𝑏𝑏𝑒</m:t>
                      </m:r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𝑅𝑒𝑠𝑜𝑙𝑢𝑡𝑖𝑜</m:t>
                      </m:r>
                      <m:sSub>
                        <m:sSubPr>
                          <m:ctrlPr>
                            <a:rPr lang="fr-CH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𝑋𝑌</m:t>
                          </m:r>
                        </m:sub>
                      </m:sSub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/2</m:t>
                      </m:r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𝑁𝐴</m:t>
                      </m:r>
                    </m:oMath>
                  </m:oMathPara>
                </a14:m>
                <a:endParaRPr lang="fr-CH" b="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CH" i="1">
                          <a:latin typeface="Cambria Math" panose="02040503050406030204" pitchFamily="18" charset="0"/>
                        </a:rPr>
                        <m:t>𝐴𝑏𝑏𝑒</m:t>
                      </m:r>
                      <m:r>
                        <a:rPr lang="fr-CH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fr-CH" i="1">
                          <a:latin typeface="Cambria Math" panose="02040503050406030204" pitchFamily="18" charset="0"/>
                        </a:rPr>
                        <m:t>𝑅𝑒𝑠𝑜𝑙𝑢𝑡𝑖𝑜</m:t>
                      </m:r>
                      <m:sSub>
                        <m:sSubPr>
                          <m:ctrlPr>
                            <a:rPr lang="fr-CH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  <m:sub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sub>
                      </m:sSub>
                      <m:r>
                        <a:rPr lang="fr-CH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fr-CH" b="0" i="1" smtClean="0">
                          <a:latin typeface="Cambria Math" panose="02040503050406030204" pitchFamily="18" charset="0"/>
                        </a:rPr>
                        <m:t>/</m:t>
                      </m:r>
                      <m:r>
                        <a:rPr lang="fr-CH" i="1">
                          <a:latin typeface="Cambria Math" panose="02040503050406030204" pitchFamily="18" charset="0"/>
                        </a:rPr>
                        <m:t>𝑁</m:t>
                      </m:r>
                      <m:sSup>
                        <m:sSupPr>
                          <m:ctrlPr>
                            <a:rPr lang="fr-CH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fr-CH" i="1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sup>
                          <m:r>
                            <a:rPr lang="fr-CH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fr-CH" dirty="0"/>
              </a:p>
              <a:p>
                <a:pPr marL="0" indent="0">
                  <a:buNone/>
                </a:pPr>
                <a:endParaRPr lang="fr-CH" dirty="0"/>
              </a:p>
              <a:p>
                <a:pPr marL="0" indent="0">
                  <a:buNone/>
                </a:pPr>
                <a:endParaRPr lang="fr-CH" dirty="0"/>
              </a:p>
              <a:p>
                <a:pPr marL="0" indent="0">
                  <a:buNone/>
                </a:pPr>
                <a:endParaRPr lang="fr-CH" dirty="0"/>
              </a:p>
              <a:p>
                <a:pPr marL="0" indent="0">
                  <a:buNone/>
                </a:pPr>
                <a:endParaRPr lang="fr-CH" dirty="0"/>
              </a:p>
              <a:p>
                <a:pPr marL="0" indent="0">
                  <a:buNone/>
                </a:pPr>
                <a:endParaRPr lang="fr-CH" dirty="0"/>
              </a:p>
              <a:p>
                <a:pPr marL="0" indent="0">
                  <a:buNone/>
                </a:pPr>
                <a:endParaRPr lang="fr-CH" dirty="0"/>
              </a:p>
              <a:p>
                <a:r>
                  <a:rPr lang="en-GB" dirty="0"/>
                  <a:t>For a perfectly sharp object viewed through a microscope it means that the resulting image is not infinitely sharp. </a:t>
                </a:r>
              </a:p>
              <a:p>
                <a:pPr marL="0" indent="0">
                  <a:buNone/>
                </a:pPr>
                <a:endParaRPr lang="fr-CH" dirty="0"/>
              </a:p>
              <a:p>
                <a:pPr marL="0" indent="0">
                  <a:buNone/>
                </a:pPr>
                <a:endParaRPr lang="fr-CH" b="0" dirty="0"/>
              </a:p>
              <a:p>
                <a:pPr marL="0" indent="0">
                  <a:buNone/>
                </a:pPr>
                <a:endParaRPr lang="en-GB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EFB76A17-DC57-BA40-8C29-1FDC123B4B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3"/>
              </p:nvPr>
            </p:nvSpPr>
            <p:spPr>
              <a:xfrm>
                <a:off x="936626" y="358816"/>
                <a:ext cx="7694612" cy="4546560"/>
              </a:xfrm>
              <a:blipFill>
                <a:blip r:embed="rId2"/>
                <a:stretch>
                  <a:fillRect t="-1114" r="-4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1D5D4F97-3A65-BF40-A9FE-23B67F3161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0238" y="2159365"/>
            <a:ext cx="6397085" cy="214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625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0A830D6-5165-E04B-BFA7-4CF1EC282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microscope as a filter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7097817-46E5-2044-9745-3B215FF4A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MT - 428 / METROLOGY</a:t>
            </a:r>
            <a:endParaRPr lang="fr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99B214-3D32-9E4E-828E-56707EAB7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Georg Fantner 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A32A11-59B5-3D40-B604-3E605DB62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4</a:t>
            </a:fld>
            <a:endParaRPr lang="fr-F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613B1B8-608D-0C40-BE1A-A5FC4AB145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1069" y="1401561"/>
            <a:ext cx="7642225" cy="3341687"/>
          </a:xfrm>
        </p:spPr>
        <p:txBody>
          <a:bodyPr/>
          <a:lstStyle/>
          <a:p>
            <a:r>
              <a:rPr lang="en-GB" dirty="0"/>
              <a:t>The resolution limit can also be described in terms of signal processing.</a:t>
            </a:r>
          </a:p>
          <a:p>
            <a:r>
              <a:rPr lang="en-GB" i="1" dirty="0"/>
              <a:t>Remember:</a:t>
            </a:r>
            <a:r>
              <a:rPr lang="en-GB" dirty="0"/>
              <a:t> any temporal signal (waveform) can be described as a sum of Fourier components in time. </a:t>
            </a:r>
          </a:p>
          <a:p>
            <a:r>
              <a:rPr lang="en-GB" dirty="0"/>
              <a:t>Images can be similarly decomposed into spatial frequencies.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6750D6C-50F1-124E-AEC2-6AF14C15D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237" y="3224014"/>
            <a:ext cx="7224392" cy="1919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4247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51D4D1-F4E7-A346-89F4-98FDB4EE6A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 dirty="0"/>
              <a:t>MT - 428 / METROLOGY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60B5B4-DC72-CC41-A9AE-BB04EAA8B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Georg Fantner 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53ABB6-0B76-D44B-8D60-8A73BA423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CF07AF-EF02-2143-AE19-A41079F0B924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 dirty="0"/>
              <a:t>Just like any other measurement instrument, a microscope has am maximum bandwidth. This bandwidth is given by the abbe diffraction limit. </a:t>
            </a:r>
          </a:p>
          <a:p>
            <a:endParaRPr lang="en-GB" dirty="0"/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endParaRPr lang="en-GB" dirty="0"/>
          </a:p>
          <a:p>
            <a:r>
              <a:rPr lang="en-GB" dirty="0"/>
              <a:t>In 2D the bandwidth can be plotted in Fourier space as a circle. The larger the circle, the higher the achievable special resolution.</a:t>
            </a:r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437B839E-C484-624E-AC73-F72AC0F2A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9736" y="951493"/>
            <a:ext cx="4124528" cy="16421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1A5839-5590-5041-94C7-732A212092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7160" y="3308258"/>
            <a:ext cx="5949680" cy="159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114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18C86B-9A5F-354E-A2CF-8E7C09E3D2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MT - 428 / METROLOGY</a:t>
            </a:r>
            <a:endParaRPr lang="fr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723F7F-C6C7-D147-A116-414BE6E4C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Georg Fantner 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18D0A-66C2-0A47-83E2-4F50F1111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6</a:t>
            </a:fld>
            <a:endParaRPr lang="fr-FR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B7F2CB-351B-F741-8239-BADF46CFF83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6626" y="358816"/>
            <a:ext cx="4290370" cy="4546560"/>
          </a:xfrm>
        </p:spPr>
        <p:txBody>
          <a:bodyPr>
            <a:normAutofit fontScale="85000" lnSpcReduction="10000"/>
          </a:bodyPr>
          <a:lstStyle/>
          <a:p>
            <a:r>
              <a:rPr lang="en-GB" dirty="0"/>
              <a:t>In signal processing, frequency modulation techniques have been developed to measure the amplitude of very high frequencies with low frequency electronics (for example in radios).</a:t>
            </a:r>
          </a:p>
          <a:p>
            <a:r>
              <a:rPr lang="en-GB" dirty="0"/>
              <a:t>Signals of two slightly different frequencies are mixed. </a:t>
            </a:r>
          </a:p>
          <a:p>
            <a:r>
              <a:rPr lang="en-GB" dirty="0"/>
              <a:t>Mixed signal = sin(ω1t)*sin(ω2t) </a:t>
            </a:r>
          </a:p>
          <a:p>
            <a:r>
              <a:rPr lang="en-GB" dirty="0"/>
              <a:t>= ½ cos(ω1 – ω2)t – ½ cos(ω1 + ω2)t</a:t>
            </a:r>
          </a:p>
          <a:p>
            <a:r>
              <a:rPr lang="en-GB" dirty="0"/>
              <a:t>(ω1 + ω2) is above the cut-off frequency of the electronics</a:t>
            </a:r>
          </a:p>
          <a:p>
            <a:r>
              <a:rPr lang="en-GB" dirty="0"/>
              <a:t>Only cos(ω1 – ω2)t remains.</a:t>
            </a:r>
          </a:p>
          <a:p>
            <a:r>
              <a:rPr lang="en-GB" dirty="0"/>
              <a:t>If you know the frequency and amplitude of the mixing frequency ω2, you can back-calculate the amplitude and frequency of ω1. </a:t>
            </a:r>
          </a:p>
          <a:p>
            <a:r>
              <a:rPr lang="en-GB" dirty="0"/>
              <a:t>We can use a similar «trick» in microscopy</a:t>
            </a:r>
          </a:p>
          <a:p>
            <a:pPr marL="0" indent="0">
              <a:buNone/>
            </a:pP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9A1AC0-C43C-C84B-803E-AD66A2F857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1492" y="1389863"/>
            <a:ext cx="3335201" cy="3688701"/>
          </a:xfrm>
          <a:prstGeom prst="rect">
            <a:avLst/>
          </a:prstGeom>
        </p:spPr>
      </p:pic>
      <p:pic>
        <p:nvPicPr>
          <p:cNvPr id="11" name="Picture 10" descr="A picture containing comb&#10;&#10;Description automatically generated">
            <a:extLst>
              <a:ext uri="{FF2B5EF4-FFF2-40B4-BE49-F238E27FC236}">
                <a16:creationId xmlns:a16="http://schemas.microsoft.com/office/drawing/2014/main" id="{CC32F9E6-AFD4-E941-A285-98AB46F39A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457" y="595049"/>
            <a:ext cx="3088162" cy="354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669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202A5D6-9034-D244-A429-CD6F9C54B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Structured illumination microscopy (SIM)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64B01780-5A73-B34D-B804-6073FB1F01E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6626" y="1102836"/>
            <a:ext cx="3440046" cy="3802540"/>
          </a:xfrm>
        </p:spPr>
        <p:txBody>
          <a:bodyPr/>
          <a:lstStyle/>
          <a:p>
            <a:r>
              <a:rPr lang="en-GB" dirty="0"/>
              <a:t>Frequency mixing is done by illuminating the sample not with a uniform illumination, but with a striped pattern of known frequency.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4CB60064-BA84-A74F-A48C-B071C505A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725" y="1102836"/>
            <a:ext cx="1902625" cy="1623143"/>
          </a:xfrm>
          <a:prstGeom prst="rect">
            <a:avLst/>
          </a:prstGeom>
        </p:spPr>
      </p:pic>
      <p:pic>
        <p:nvPicPr>
          <p:cNvPr id="19" name="Picture 18" descr="A picture containing comb&#10;&#10;Description automatically generated">
            <a:extLst>
              <a:ext uri="{FF2B5EF4-FFF2-40B4-BE49-F238E27FC236}">
                <a16:creationId xmlns:a16="http://schemas.microsoft.com/office/drawing/2014/main" id="{DB6FAA85-A8FB-1F47-9C34-07F49CD2D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2714" y="2417500"/>
            <a:ext cx="4993533" cy="16140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3DCE92A-391A-0545-8602-2105DCB9C86F}"/>
              </a:ext>
            </a:extLst>
          </p:cNvPr>
          <p:cNvSpPr txBox="1"/>
          <p:nvPr/>
        </p:nvSpPr>
        <p:spPr>
          <a:xfrm>
            <a:off x="2937753" y="3740582"/>
            <a:ext cx="30008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A062D9-C4D3-274A-95D7-5A2F52DA96EB}"/>
              </a:ext>
            </a:extLst>
          </p:cNvPr>
          <p:cNvSpPr txBox="1"/>
          <p:nvPr/>
        </p:nvSpPr>
        <p:spPr>
          <a:xfrm>
            <a:off x="5129718" y="3740582"/>
            <a:ext cx="2856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=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3533FB6-2DB4-7C48-B1AC-11DF88C14C92}"/>
                  </a:ext>
                </a:extLst>
              </p:cNvPr>
              <p:cNvSpPr/>
              <p:nvPr/>
            </p:nvSpPr>
            <p:spPr>
              <a:xfrm>
                <a:off x="1415367" y="4137994"/>
                <a:ext cx="5964684" cy="834844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120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12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12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𝑠𝑎𝑚𝑝𝑙𝑒</m:t>
                                  </m:r>
                                </m:sub>
                              </m:s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sz="1200">
                          <a:latin typeface="Cambria Math" panose="02040503050406030204" pitchFamily="18" charset="0"/>
                        </a:rPr>
                        <m:t>×</m:t>
                      </m:r>
                      <m:func>
                        <m:func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𝑖𝑙𝑙</m:t>
                                  </m:r>
                                </m:sub>
                              </m:s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b>
                          </m:sSub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𝑠𝑎𝑚𝑝𝑙𝑒</m:t>
                                      </m:r>
                                    </m:sub>
                                  </m:sSub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𝑖𝑙𝑙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sz="12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b>
                          </m:sSub>
                        </m:num>
                        <m:den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12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1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𝑠𝑎𝑚𝑝𝑙𝑒</m:t>
                                      </m:r>
                                    </m:sub>
                                  </m:sSub>
                                  <m:r>
                                    <a:rPr lang="en-US" sz="12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1200" i="1">
                                          <a:latin typeface="Cambria Math" panose="02040503050406030204" pitchFamily="18" charset="0"/>
                                        </a:rPr>
                                        <m:t>𝑖𝑙𝑙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2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1200" dirty="0"/>
              </a:p>
              <a:p>
                <a:endParaRPr lang="en-US" sz="1200" dirty="0"/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53533FB6-2DB4-7C48-B1AC-11DF88C14C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5367" y="4137994"/>
                <a:ext cx="5964684" cy="8348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667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714208" y="194553"/>
            <a:ext cx="3826428" cy="1458533"/>
            <a:chOff x="943296" y="0"/>
            <a:chExt cx="7676505" cy="29260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296" y="0"/>
              <a:ext cx="2491640" cy="2743200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>
              <a:off x="3604257" y="1549399"/>
              <a:ext cx="195580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438200" y="88204"/>
              <a:ext cx="2689961" cy="11233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13" dirty="0"/>
                <a:t>Microscope removes high frequencies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38888" y="1781822"/>
              <a:ext cx="726087" cy="799394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4084428" y="1701800"/>
              <a:ext cx="999067" cy="1041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4084428" y="1701800"/>
              <a:ext cx="999067" cy="1041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28161" y="182880"/>
              <a:ext cx="2491640" cy="2743200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2643463" y="1696911"/>
            <a:ext cx="3969544" cy="1371600"/>
            <a:chOff x="1895476" y="2346325"/>
            <a:chExt cx="5292725" cy="18288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5476" y="2346325"/>
              <a:ext cx="1632155" cy="18288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56046" y="2346325"/>
              <a:ext cx="1632155" cy="1828800"/>
            </a:xfrm>
            <a:prstGeom prst="rect">
              <a:avLst/>
            </a:prstGeom>
          </p:spPr>
        </p:pic>
        <p:cxnSp>
          <p:nvCxnSpPr>
            <p:cNvPr id="17" name="Straight Arrow Connector 16"/>
            <p:cNvCxnSpPr/>
            <p:nvPr/>
          </p:nvCxnSpPr>
          <p:spPr>
            <a:xfrm>
              <a:off x="3742273" y="3243943"/>
              <a:ext cx="155907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2993683" y="3100956"/>
                <a:ext cx="3156633" cy="649217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1"/>
              </a:fillRef>
              <a:effectRef idx="1">
                <a:schemeClr val="accent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n-US" sz="900"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n-US" sz="900">
                                  <a:latin typeface="Cambria Math" panose="02040503050406030204" pitchFamily="18" charset="0"/>
                                </a:rPr>
                                <m:t>ω</m:t>
                              </m:r>
                            </m:sub>
                          </m:sSub>
                          <m:r>
                            <m:rPr>
                              <m:sty m:val="p"/>
                            </m:rPr>
                            <a:rPr lang="en-US" sz="9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  <m:t>𝑠𝑎𝑚𝑝𝑙𝑒</m:t>
                                  </m:r>
                                </m:sub>
                              </m:sSub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sz="900">
                          <a:latin typeface="Cambria Math" panose="02040503050406030204" pitchFamily="18" charset="0"/>
                        </a:rPr>
                        <m:t>×</m:t>
                      </m:r>
                      <m:func>
                        <m:funcPr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9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  <m:sub>
                                  <m: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  <m:t>𝑖𝑙𝑙</m:t>
                                  </m:r>
                                </m:sub>
                              </m:sSub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9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b>
                          </m:sSub>
                        </m:num>
                        <m:den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9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  <m:t>𝑠𝑎𝑚𝑝𝑙𝑒</m:t>
                                      </m:r>
                                    </m:sub>
                                  </m:sSub>
                                  <m: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  <m:t>𝑖𝑙𝑙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  <m:r>
                        <a:rPr lang="en-US" sz="900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𝜔</m:t>
                              </m:r>
                            </m:sub>
                          </m:sSub>
                        </m:num>
                        <m:den>
                          <m:r>
                            <a:rPr lang="en-US" sz="900" i="1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func>
                        <m:funcPr>
                          <m:ctrlPr>
                            <a:rPr lang="en-US" sz="9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90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9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  <m:t>𝑠𝑎𝑚𝑝𝑙𝑒</m:t>
                                      </m:r>
                                    </m:sub>
                                  </m:sSub>
                                  <m:r>
                                    <a:rPr lang="en-US" sz="9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  <m:t>𝜔</m:t>
                                      </m:r>
                                    </m:e>
                                    <m:sub>
                                      <m:r>
                                        <a:rPr lang="en-US" sz="900" i="1">
                                          <a:latin typeface="Cambria Math" panose="02040503050406030204" pitchFamily="18" charset="0"/>
                                        </a:rPr>
                                        <m:t>𝑖𝑙𝑙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9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900" dirty="0"/>
              </a:p>
              <a:p>
                <a:endParaRPr lang="en-US" sz="900" dirty="0"/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93683" y="3100956"/>
                <a:ext cx="3156633" cy="64921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98C68CA9-FC6B-984E-936E-9FCD83917D79}"/>
              </a:ext>
            </a:extLst>
          </p:cNvPr>
          <p:cNvGrpSpPr/>
          <p:nvPr/>
        </p:nvGrpSpPr>
        <p:grpSpPr>
          <a:xfrm>
            <a:off x="2638754" y="3755963"/>
            <a:ext cx="3946846" cy="1387537"/>
            <a:chOff x="2053169" y="3310216"/>
            <a:chExt cx="5497875" cy="1932811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8E52A6B-8321-2C49-B3D5-7DBC54B71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3169" y="3310216"/>
              <a:ext cx="1987421" cy="1828800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9E78163A-9433-A242-B271-C3ABE5ECA6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3623" y="3414227"/>
              <a:ext cx="1987421" cy="1828800"/>
            </a:xfrm>
            <a:prstGeom prst="rect">
              <a:avLst/>
            </a:prstGeom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5638E850-4536-174D-AA95-AC571F8784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64767" y="4309297"/>
              <a:ext cx="1286928" cy="1088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9995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AD84CBC-A72C-4A4F-8152-13DBB70C2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CH"/>
              <a:t>MT - 428 / METROLOGY</a:t>
            </a:r>
            <a:endParaRPr lang="fr-CH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2876E7-5271-D94C-8E79-0D6A0056F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Georg Fantner </a:t>
            </a:r>
            <a:endParaRPr lang="fr-F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CABAA2-420F-7243-B5A3-33EAC83CD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E1CD7C-2161-7D43-862E-CE4C333CD873}" type="slidenum">
              <a:rPr lang="fr-FR" smtClean="0"/>
              <a:pPr/>
              <a:t>9</a:t>
            </a:fld>
            <a:endParaRPr lang="fr-FR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47D2EB9-B7F5-3241-BC2B-DF8E3D03187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936625" y="358816"/>
            <a:ext cx="7383765" cy="45465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We can do the structured illumination with different displacements and rotations.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Each image with striped illumination expands the imaged Fourier space in a different direction. Reassembling the Fourier transforms of the individual images results in information with twice the frequency content.</a:t>
            </a:r>
          </a:p>
        </p:txBody>
      </p:sp>
      <p:pic>
        <p:nvPicPr>
          <p:cNvPr id="4097" name="Picture 1" descr="page21image4246576">
            <a:extLst>
              <a:ext uri="{FF2B5EF4-FFF2-40B4-BE49-F238E27FC236}">
                <a16:creationId xmlns:a16="http://schemas.microsoft.com/office/drawing/2014/main" id="{1429636F-F27A-0447-9C54-A872B2A58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198" y="1359426"/>
            <a:ext cx="2922994" cy="2424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page22image4976624">
            <a:extLst>
              <a:ext uri="{FF2B5EF4-FFF2-40B4-BE49-F238E27FC236}">
                <a16:creationId xmlns:a16="http://schemas.microsoft.com/office/drawing/2014/main" id="{7118E3E4-5667-CB4C-A167-0E13A5FEC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238" y="1412886"/>
            <a:ext cx="4118043" cy="219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1151243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EPFL - New Colors 2019">
      <a:dk1>
        <a:srgbClr val="413C3A"/>
      </a:dk1>
      <a:lt1>
        <a:srgbClr val="FFFFFF"/>
      </a:lt1>
      <a:dk2>
        <a:srgbClr val="413C3A"/>
      </a:dk2>
      <a:lt2>
        <a:srgbClr val="CAC7C7"/>
      </a:lt2>
      <a:accent1>
        <a:srgbClr val="E30613"/>
      </a:accent1>
      <a:accent2>
        <a:srgbClr val="00A79F"/>
      </a:accent2>
      <a:accent3>
        <a:srgbClr val="413C3A"/>
      </a:accent3>
      <a:accent4>
        <a:srgbClr val="007480"/>
      </a:accent4>
      <a:accent5>
        <a:srgbClr val="F39869"/>
      </a:accent5>
      <a:accent6>
        <a:srgbClr val="B51F1F"/>
      </a:accent6>
      <a:hlink>
        <a:srgbClr val="ED6E9C"/>
      </a:hlink>
      <a:folHlink>
        <a:srgbClr val="4F8FCC"/>
      </a:folHlink>
    </a:clrScheme>
    <a:fontScheme name="EPFL_Beta2">
      <a:majorFont>
        <a:latin typeface="Franklin Gothic Demi Cond"/>
        <a:ea typeface=""/>
        <a:cs typeface=""/>
      </a:majorFont>
      <a:minorFont>
        <a:latin typeface="Arial"/>
        <a:ea typeface=""/>
        <a:cs typeface="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EPFL_Beta2" id="{6A525B41-3E68-491F-A6C9-0B15EA1321FE}" vid="{993E2952-EB5D-4425-8012-1B04381EBC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FC127AB4946248A5685C1F92D54FFE" ma:contentTypeVersion="0" ma:contentTypeDescription="Crée un document." ma:contentTypeScope="" ma:versionID="ef3ff242486930b75c69099c0dd02c57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ab09c1ba23edfaa45a5e9d385267c9b5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F8CE09B-89B1-4B5D-BED2-87C84F0777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266205E9-12FC-4D6C-B0C7-1E9025EEB15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48A6C70-7FF5-480A-B09B-7D0A19B2F431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1176</Words>
  <Application>Microsoft Macintosh PowerPoint</Application>
  <PresentationFormat>On-screen Show (16:9)</PresentationFormat>
  <Paragraphs>145</Paragraphs>
  <Slides>21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Cambria Math</vt:lpstr>
      <vt:lpstr>Franklin Gothic Demi Cond</vt:lpstr>
      <vt:lpstr>Lucida Grande</vt:lpstr>
      <vt:lpstr>Wingdings</vt:lpstr>
      <vt:lpstr>1_Thème Office</vt:lpstr>
      <vt:lpstr>Super resolution techniques</vt:lpstr>
      <vt:lpstr>Wavelength nature of light reduces resolution</vt:lpstr>
      <vt:lpstr>PowerPoint Presentation</vt:lpstr>
      <vt:lpstr>The microscope as a filter</vt:lpstr>
      <vt:lpstr>PowerPoint Presentation</vt:lpstr>
      <vt:lpstr>PowerPoint Presentation</vt:lpstr>
      <vt:lpstr>Structured illumination microscopy (SIM)</vt:lpstr>
      <vt:lpstr>PowerPoint Presentation</vt:lpstr>
      <vt:lpstr>PowerPoint Presentation</vt:lpstr>
      <vt:lpstr>PowerPoint Presentation</vt:lpstr>
      <vt:lpstr>PowerPoint Presentation</vt:lpstr>
      <vt:lpstr>Single molecule localization microscopy</vt:lpstr>
      <vt:lpstr>PowerPoint Presentation</vt:lpstr>
      <vt:lpstr>PowerPoint Presentation</vt:lpstr>
      <vt:lpstr>How to make fluorophores blink</vt:lpstr>
      <vt:lpstr>PowerPoint Presentation</vt:lpstr>
      <vt:lpstr>STimmulated Depletion Emmission microscopy (STED)</vt:lpstr>
      <vt:lpstr>PowerPoint Presentation</vt:lpstr>
      <vt:lpstr>PowerPoint Presentation</vt:lpstr>
      <vt:lpstr>Summary</vt:lpstr>
      <vt:lpstr>Useful 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Microscopy and imaging systems</dc:title>
  <dc:creator>Georg Fantner</dc:creator>
  <cp:lastModifiedBy>Georg Fantner</cp:lastModifiedBy>
  <cp:revision>4</cp:revision>
  <dcterms:created xsi:type="dcterms:W3CDTF">2020-03-22T22:32:51Z</dcterms:created>
  <dcterms:modified xsi:type="dcterms:W3CDTF">2020-03-22T22:52:01Z</dcterms:modified>
</cp:coreProperties>
</file>